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9" r:id="rId5"/>
    <p:sldId id="281" r:id="rId6"/>
    <p:sldId id="282" r:id="rId7"/>
    <p:sldId id="290" r:id="rId8"/>
    <p:sldId id="296" r:id="rId9"/>
    <p:sldId id="301" r:id="rId10"/>
    <p:sldId id="297" r:id="rId11"/>
    <p:sldId id="298" r:id="rId12"/>
    <p:sldId id="299" r:id="rId13"/>
    <p:sldId id="300" r:id="rId14"/>
    <p:sldId id="302" r:id="rId15"/>
    <p:sldId id="303" r:id="rId16"/>
    <p:sldId id="305" r:id="rId17"/>
    <p:sldId id="306" r:id="rId18"/>
    <p:sldId id="307" r:id="rId19"/>
    <p:sldId id="308" r:id="rId20"/>
    <p:sldId id="309" r:id="rId21"/>
    <p:sldId id="27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007033"/>
    <a:srgbClr val="FFCC66"/>
    <a:srgbClr val="990099"/>
    <a:srgbClr val="CC0099"/>
    <a:srgbClr val="FE9202"/>
    <a:srgbClr val="6C1A00"/>
    <a:srgbClr val="00AACC"/>
    <a:srgbClr val="5EEC3C"/>
    <a:srgbClr val="1D3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71" autoAdjust="0"/>
    <p:restoredTop sz="94660"/>
  </p:normalViewPr>
  <p:slideViewPr>
    <p:cSldViewPr>
      <p:cViewPr varScale="1">
        <p:scale>
          <a:sx n="88" d="100"/>
          <a:sy n="88" d="100"/>
        </p:scale>
        <p:origin x="-19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8D531-B902-499A-847E-6FBCBC3131E5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F16D-E70B-4FAA-8F8B-D9ECE0DAE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8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F16D-E70B-4FAA-8F8B-D9ECE0DAE2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F16D-E70B-4FAA-8F8B-D9ECE0DAE2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97405"/>
            <a:ext cx="763525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571750"/>
            <a:ext cx="7940481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26005C90-ED64-4253-A15A-9B03AF885C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27E6E7-689E-4538-BDA0-3E8CAA5893F7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3950"/>
            <a:ext cx="4495801" cy="1600200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9950"/>
            <a:ext cx="3657600" cy="17335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Metwally Rashad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basic OpenGL functions since this library contains only </a:t>
            </a:r>
            <a:r>
              <a:rPr lang="en-US" sz="2000" dirty="0" smtClean="0">
                <a:solidFill>
                  <a:srgbClr val="FF0000"/>
                </a:solidFill>
              </a:rPr>
              <a:t>device independent graphics functions,</a:t>
            </a:r>
            <a:r>
              <a:rPr lang="en-US" sz="2000" dirty="0" smtClean="0"/>
              <a:t> and window-management operations depend on the </a:t>
            </a:r>
            <a:r>
              <a:rPr lang="en-US" sz="2000" dirty="0" smtClean="0"/>
              <a:t>computer, </a:t>
            </a:r>
            <a:r>
              <a:rPr lang="en-US" sz="2000" dirty="0" smtClean="0"/>
              <a:t>we are using.</a:t>
            </a:r>
          </a:p>
          <a:p>
            <a:pPr>
              <a:buNone/>
            </a:pPr>
            <a:r>
              <a:rPr lang="en-US" sz="2000" dirty="0" smtClean="0"/>
              <a:t>      -</a:t>
            </a:r>
            <a:r>
              <a:rPr lang="en-US" sz="2000" b="1" dirty="0" smtClean="0"/>
              <a:t> OpenGL Extension to the X Window System </a:t>
            </a:r>
            <a:r>
              <a:rPr lang="en-US" sz="2000" b="1" dirty="0" smtClean="0">
                <a:solidFill>
                  <a:srgbClr val="FF0000"/>
                </a:solidFill>
              </a:rPr>
              <a:t>(GLX)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/>
              <a:t>      - </a:t>
            </a:r>
            <a:r>
              <a:rPr lang="en-US" sz="2000" b="1" dirty="0" smtClean="0"/>
              <a:t>Apple systems can use the Apple GL </a:t>
            </a:r>
            <a:r>
              <a:rPr lang="en-US" sz="2000" b="1" dirty="0" smtClean="0">
                <a:solidFill>
                  <a:srgbClr val="FF0000"/>
                </a:solidFill>
              </a:rPr>
              <a:t>(AGL)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/>
              <a:t>      - </a:t>
            </a:r>
            <a:r>
              <a:rPr lang="en-US" sz="2000" b="1" dirty="0" err="1" smtClean="0"/>
              <a:t>MicrosoftWindows</a:t>
            </a:r>
            <a:r>
              <a:rPr lang="en-US" sz="2000" b="1" dirty="0" smtClean="0"/>
              <a:t> systems can use  the</a:t>
            </a:r>
            <a:r>
              <a:rPr lang="en-US" sz="2000" b="1" dirty="0" smtClean="0">
                <a:solidFill>
                  <a:srgbClr val="FF0000"/>
                </a:solidFill>
              </a:rPr>
              <a:t> (WGL)</a:t>
            </a:r>
          </a:p>
          <a:p>
            <a:pPr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OpenGL Utility Toolkit (GLUT) </a:t>
            </a:r>
            <a:r>
              <a:rPr lang="en-US" sz="2000" dirty="0" smtClean="0"/>
              <a:t>provides a library of functions for interacting with any </a:t>
            </a:r>
            <a:r>
              <a:rPr lang="en-US" sz="2000" dirty="0" smtClean="0">
                <a:solidFill>
                  <a:srgbClr val="FF0000"/>
                </a:solidFill>
              </a:rPr>
              <a:t>screen-windowing system</a:t>
            </a:r>
            <a:r>
              <a:rPr lang="en-US" sz="2000" dirty="0" smtClean="0"/>
              <a:t>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9/19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790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Header Files</a:t>
            </a:r>
          </a:p>
          <a:p>
            <a:r>
              <a:rPr lang="en-US" sz="2000" dirty="0" smtClean="0"/>
              <a:t>In graphics programs, we will need to include the header file for the OpenGL core library.</a:t>
            </a:r>
          </a:p>
          <a:p>
            <a:endParaRPr lang="en-US" sz="1000" dirty="0" smtClean="0"/>
          </a:p>
          <a:p>
            <a:r>
              <a:rPr lang="en-US" sz="2000" dirty="0" smtClean="0"/>
              <a:t>For most applications we will also need </a:t>
            </a:r>
            <a:r>
              <a:rPr lang="en-US" sz="2000" dirty="0" smtClean="0">
                <a:solidFill>
                  <a:srgbClr val="FF0000"/>
                </a:solidFill>
              </a:rPr>
              <a:t>GLU</a:t>
            </a:r>
            <a:r>
              <a:rPr lang="en-US" sz="2000" dirty="0" smtClean="0"/>
              <a:t>, and on many systems we will need to include the header file for the </a:t>
            </a:r>
            <a:r>
              <a:rPr lang="en-US" sz="2000" dirty="0" smtClean="0">
                <a:solidFill>
                  <a:srgbClr val="FF0000"/>
                </a:solidFill>
              </a:rPr>
              <a:t>window system.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Source file in this case would begin with: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000" b="1" dirty="0" smtClean="0"/>
              <a:t>#include &lt;</a:t>
            </a:r>
            <a:r>
              <a:rPr lang="en-US" sz="2000" b="1" dirty="0" err="1" smtClean="0"/>
              <a:t>windows.h</a:t>
            </a:r>
            <a:r>
              <a:rPr lang="en-US" sz="2000" b="1" dirty="0" smtClean="0"/>
              <a:t>&gt;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C++ H.F.      </a:t>
            </a:r>
            <a:r>
              <a:rPr lang="en-US" sz="2000" b="1" dirty="0" smtClean="0"/>
              <a:t>#include &lt;</a:t>
            </a:r>
            <a:r>
              <a:rPr lang="en-US" sz="2000" b="1" dirty="0" err="1" smtClean="0"/>
              <a:t>stdio.h</a:t>
            </a:r>
            <a:r>
              <a:rPr lang="en-US" sz="2000" b="1" dirty="0" smtClean="0"/>
              <a:t>&gt;</a:t>
            </a:r>
          </a:p>
          <a:p>
            <a:pPr>
              <a:buNone/>
            </a:pPr>
            <a:r>
              <a:rPr lang="en-US" sz="2000" b="1" dirty="0" smtClean="0"/>
              <a:t>#include &lt;GL/</a:t>
            </a:r>
            <a:r>
              <a:rPr lang="en-US" sz="2000" b="1" dirty="0" err="1" smtClean="0"/>
              <a:t>gl.h</a:t>
            </a:r>
            <a:r>
              <a:rPr lang="en-US" sz="2000" b="1" dirty="0" smtClean="0"/>
              <a:t>&gt;                      #include &lt;GL/</a:t>
            </a:r>
            <a:r>
              <a:rPr lang="en-US" sz="2000" b="1" dirty="0" err="1" smtClean="0"/>
              <a:t>glut.h</a:t>
            </a:r>
            <a:r>
              <a:rPr lang="en-US" sz="2000" b="1" dirty="0" smtClean="0"/>
              <a:t>&gt;                          #include &lt;</a:t>
            </a:r>
            <a:r>
              <a:rPr lang="en-US" sz="2000" b="1" dirty="0" err="1" smtClean="0"/>
              <a:t>stdlib.h</a:t>
            </a:r>
            <a:r>
              <a:rPr lang="en-US" sz="2000" b="1" dirty="0" smtClean="0"/>
              <a:t>&gt;</a:t>
            </a:r>
          </a:p>
          <a:p>
            <a:pPr>
              <a:buNone/>
            </a:pPr>
            <a:r>
              <a:rPr lang="en-US" sz="2000" b="1" dirty="0" smtClean="0"/>
              <a:t>#include &lt;GL/</a:t>
            </a:r>
            <a:r>
              <a:rPr lang="en-US" sz="2000" b="1" dirty="0" err="1" smtClean="0"/>
              <a:t>glu.h</a:t>
            </a:r>
            <a:r>
              <a:rPr lang="en-US" sz="2000" b="1" dirty="0" smtClean="0"/>
              <a:t>&gt;                                                                                     #include &lt;</a:t>
            </a:r>
            <a:r>
              <a:rPr lang="en-US" sz="2000" b="1" dirty="0" err="1" smtClean="0"/>
              <a:t>math.h</a:t>
            </a:r>
            <a:r>
              <a:rPr lang="en-US" sz="2000" b="1" dirty="0" smtClean="0"/>
              <a:t>&gt;</a:t>
            </a:r>
            <a:endParaRPr lang="en-US" sz="20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10/19</a:t>
            </a:r>
            <a:endParaRPr lang="en-US" sz="1000" dirty="0"/>
          </a:p>
        </p:txBody>
      </p:sp>
      <p:sp>
        <p:nvSpPr>
          <p:cNvPr id="6" name="Right Brace 5"/>
          <p:cNvSpPr/>
          <p:nvPr/>
        </p:nvSpPr>
        <p:spPr>
          <a:xfrm>
            <a:off x="2590800" y="4019550"/>
            <a:ext cx="533400" cy="762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8800" y="4398962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4000" cy="3790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Display-Window Management Using GLUT</a:t>
            </a:r>
          </a:p>
          <a:p>
            <a:pPr>
              <a:buFontTx/>
              <a:buChar char="-"/>
            </a:pPr>
            <a:r>
              <a:rPr lang="en-US" sz="2000" dirty="0" smtClean="0"/>
              <a:t>First step is to initialize </a:t>
            </a:r>
            <a:r>
              <a:rPr lang="en-US" sz="2000" b="1" dirty="0" smtClean="0"/>
              <a:t>GLUT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glutInit</a:t>
            </a:r>
            <a:r>
              <a:rPr lang="en-US" sz="2000" b="1" i="1" dirty="0" smtClean="0">
                <a:solidFill>
                  <a:srgbClr val="FF0000"/>
                </a:solidFill>
              </a:rPr>
              <a:t> (&amp;</a:t>
            </a:r>
            <a:r>
              <a:rPr lang="en-US" sz="2000" b="1" i="1" dirty="0" err="1" smtClean="0">
                <a:solidFill>
                  <a:srgbClr val="FF0000"/>
                </a:solidFill>
              </a:rPr>
              <a:t>argc</a:t>
            </a:r>
            <a:r>
              <a:rPr lang="en-US" sz="2000" b="1" i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argv</a:t>
            </a:r>
            <a:r>
              <a:rPr lang="en-US" sz="2000" b="1" i="1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endParaRPr lang="en-US" sz="1000" b="1" i="1" dirty="0" smtClean="0"/>
          </a:p>
          <a:p>
            <a:pPr>
              <a:buFontTx/>
              <a:buChar char="-"/>
            </a:pPr>
            <a:r>
              <a:rPr lang="en-US" sz="2000" dirty="0" smtClean="0"/>
              <a:t>A display window is to be </a:t>
            </a:r>
            <a:r>
              <a:rPr lang="en-US" sz="2000" dirty="0" smtClean="0">
                <a:solidFill>
                  <a:srgbClr val="FF0000"/>
                </a:solidFill>
              </a:rPr>
              <a:t>created</a:t>
            </a:r>
            <a:r>
              <a:rPr lang="en-US" sz="2000" dirty="0" smtClean="0"/>
              <a:t> on the screen with a given caption for the title bar.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glutCreateWindow</a:t>
            </a:r>
            <a:r>
              <a:rPr lang="en-US" sz="2000" b="1" i="1" dirty="0" smtClean="0">
                <a:solidFill>
                  <a:srgbClr val="FF0000"/>
                </a:solidFill>
              </a:rPr>
              <a:t> ("An Example OpenGL Program</a:t>
            </a:r>
            <a:r>
              <a:rPr lang="en-US" sz="2000" b="1" i="1" dirty="0" smtClean="0">
                <a:solidFill>
                  <a:srgbClr val="FF0000"/>
                </a:solidFill>
              </a:rPr>
              <a:t>");</a:t>
            </a:r>
          </a:p>
          <a:p>
            <a:pPr>
              <a:buNone/>
            </a:pPr>
            <a:endParaRPr lang="en-US" sz="11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/>
              <a:t>-  But </a:t>
            </a:r>
            <a:r>
              <a:rPr lang="en-US" sz="2000" dirty="0" smtClean="0"/>
              <a:t>the display window is not yet on the screen. We need one more </a:t>
            </a:r>
            <a:r>
              <a:rPr lang="en-US" sz="2000" dirty="0" smtClean="0"/>
              <a:t>GLUT function </a:t>
            </a:r>
          </a:p>
          <a:p>
            <a:pPr>
              <a:buNone/>
            </a:pPr>
            <a:r>
              <a:rPr lang="en-US" sz="2000" dirty="0" smtClean="0"/>
              <a:t>    to </a:t>
            </a:r>
            <a:r>
              <a:rPr lang="en-US" sz="2000" dirty="0" smtClean="0"/>
              <a:t>complete the window-processing operations.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glutMainLoop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( );</a:t>
            </a:r>
          </a:p>
          <a:p>
            <a:pPr>
              <a:buNone/>
            </a:pPr>
            <a:r>
              <a:rPr lang="en-US" sz="2000" dirty="0" smtClean="0">
                <a:solidFill>
                  <a:srgbClr val="003296"/>
                </a:solidFill>
              </a:rPr>
              <a:t> This </a:t>
            </a:r>
            <a:r>
              <a:rPr lang="en-US" sz="2000" dirty="0" smtClean="0">
                <a:solidFill>
                  <a:srgbClr val="003296"/>
                </a:solidFill>
              </a:rPr>
              <a:t>function must be </a:t>
            </a:r>
            <a:r>
              <a:rPr lang="en-US" sz="2000" dirty="0" smtClean="0">
                <a:solidFill>
                  <a:srgbClr val="003296"/>
                </a:solidFill>
              </a:rPr>
              <a:t>the </a:t>
            </a:r>
            <a:r>
              <a:rPr lang="en-US" sz="2000" dirty="0" smtClean="0">
                <a:solidFill>
                  <a:srgbClr val="003296"/>
                </a:solidFill>
              </a:rPr>
              <a:t>last one in our program</a:t>
            </a:r>
          </a:p>
          <a:p>
            <a:pPr>
              <a:buNone/>
            </a:pPr>
            <a:endParaRPr lang="en-US" sz="10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34401" y="4897279"/>
            <a:ext cx="60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11/19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-   Specify </a:t>
            </a:r>
            <a:r>
              <a:rPr lang="en-US" sz="2000" dirty="0" smtClean="0"/>
              <a:t>what the display window is to contain. For this, we create a picture </a:t>
            </a:r>
            <a:r>
              <a:rPr lang="en-US" sz="2000" dirty="0" smtClean="0"/>
              <a:t>using</a:t>
            </a:r>
          </a:p>
          <a:p>
            <a:pPr>
              <a:buNone/>
            </a:pPr>
            <a:r>
              <a:rPr lang="en-US" sz="2000" dirty="0" smtClean="0"/>
              <a:t>    OpenGL </a:t>
            </a:r>
            <a:r>
              <a:rPr lang="en-US" sz="2000" dirty="0" smtClean="0"/>
              <a:t>functions and pass the picture definition to the GLUT routine </a:t>
            </a:r>
            <a:r>
              <a:rPr lang="en-US" sz="1700" dirty="0" err="1" smtClean="0">
                <a:solidFill>
                  <a:srgbClr val="FF0000"/>
                </a:solidFill>
              </a:rPr>
              <a:t>glutDisplayFunc</a:t>
            </a:r>
            <a:endParaRPr lang="en-US" sz="17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glutDisplayFunc</a:t>
            </a:r>
            <a:r>
              <a:rPr lang="en-US" sz="2000" b="1" i="1" dirty="0" smtClean="0">
                <a:solidFill>
                  <a:srgbClr val="FF0000"/>
                </a:solidFill>
              </a:rPr>
              <a:t> (</a:t>
            </a:r>
            <a:r>
              <a:rPr lang="en-US" sz="2000" b="1" i="1" dirty="0" err="1" smtClean="0">
                <a:solidFill>
                  <a:srgbClr val="FF0000"/>
                </a:solidFill>
              </a:rPr>
              <a:t>lineSegment</a:t>
            </a:r>
            <a:r>
              <a:rPr lang="en-US" sz="2000" b="1" i="1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/>
              <a:t>-  Display window have </a:t>
            </a:r>
            <a:r>
              <a:rPr lang="en-US" sz="2000" dirty="0" smtClean="0"/>
              <a:t>some </a:t>
            </a:r>
            <a:r>
              <a:rPr lang="en-US" sz="2000" dirty="0" smtClean="0"/>
              <a:t>default location and size, we can set these parameters</a:t>
            </a:r>
          </a:p>
          <a:p>
            <a:pPr>
              <a:buNone/>
            </a:pPr>
            <a:r>
              <a:rPr lang="en-US" sz="2000" dirty="0" smtClean="0"/>
              <a:t>    using additional GLUT functions.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/>
              <a:t>-  We use </a:t>
            </a:r>
            <a:r>
              <a:rPr lang="en-US" sz="2000" dirty="0" err="1" smtClean="0">
                <a:solidFill>
                  <a:srgbClr val="FF0000"/>
                </a:solidFill>
              </a:rPr>
              <a:t>glutInitWindowPosition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function to give an initial location for the </a:t>
            </a:r>
            <a:r>
              <a:rPr lang="en-US" sz="2000" dirty="0" err="1" smtClean="0"/>
              <a:t>upperleft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   corner of the display window.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12/19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581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-  Similarly, the </a:t>
            </a:r>
            <a:r>
              <a:rPr lang="en-US" sz="2000" dirty="0" err="1" smtClean="0">
                <a:solidFill>
                  <a:srgbClr val="FF0000"/>
                </a:solidFill>
              </a:rPr>
              <a:t>glutInitWindowSize</a:t>
            </a:r>
            <a:r>
              <a:rPr lang="en-US" sz="2000" dirty="0" smtClean="0"/>
              <a:t> function is used to set the initial pixel width and </a:t>
            </a:r>
          </a:p>
          <a:p>
            <a:pPr>
              <a:buNone/>
            </a:pPr>
            <a:r>
              <a:rPr lang="en-US" sz="2000" dirty="0" smtClean="0"/>
              <a:t>   height of the display window.</a:t>
            </a:r>
          </a:p>
          <a:p>
            <a:pPr>
              <a:buNone/>
            </a:pPr>
            <a:endParaRPr lang="en-US" sz="1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err="1" smtClean="0">
                <a:solidFill>
                  <a:srgbClr val="FF0000"/>
                </a:solidFill>
              </a:rPr>
              <a:t>glutInitWindowPosition</a:t>
            </a:r>
            <a:r>
              <a:rPr lang="en-US" sz="2000" b="1" i="1" dirty="0" smtClean="0">
                <a:solidFill>
                  <a:srgbClr val="FF0000"/>
                </a:solidFill>
              </a:rPr>
              <a:t> (50, 100);</a:t>
            </a:r>
          </a:p>
          <a:p>
            <a:pPr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err="1" smtClean="0">
                <a:solidFill>
                  <a:srgbClr val="FF0000"/>
                </a:solidFill>
              </a:rPr>
              <a:t>glutInitWindowSize</a:t>
            </a:r>
            <a:r>
              <a:rPr lang="en-US" sz="2000" b="1" i="1" dirty="0" smtClean="0">
                <a:solidFill>
                  <a:srgbClr val="FF0000"/>
                </a:solidFill>
              </a:rPr>
              <a:t> (400, 300);</a:t>
            </a:r>
          </a:p>
          <a:p>
            <a:pPr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/>
              <a:t>- After the display window is on </a:t>
            </a:r>
          </a:p>
          <a:p>
            <a:pPr>
              <a:buNone/>
            </a:pPr>
            <a:r>
              <a:rPr lang="en-US" sz="2000" dirty="0" smtClean="0"/>
              <a:t>  the screen, we can reposition </a:t>
            </a:r>
          </a:p>
          <a:p>
            <a:pPr>
              <a:buNone/>
            </a:pPr>
            <a:r>
              <a:rPr lang="en-US" sz="2000" dirty="0" smtClean="0"/>
              <a:t>  and resize it.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13/19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09750"/>
            <a:ext cx="5638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2964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-  We can also set a number of other options for the display window, such as </a:t>
            </a:r>
            <a:r>
              <a:rPr lang="en-US" sz="1900" dirty="0" smtClean="0">
                <a:solidFill>
                  <a:srgbClr val="FF0000"/>
                </a:solidFill>
              </a:rPr>
              <a:t>buffering</a:t>
            </a:r>
            <a:r>
              <a:rPr lang="en-US" sz="1900" dirty="0" smtClean="0"/>
              <a:t> and </a:t>
            </a:r>
          </a:p>
          <a:p>
            <a:pPr>
              <a:buNone/>
            </a:pPr>
            <a:r>
              <a:rPr lang="en-US" sz="1900" dirty="0" smtClean="0"/>
              <a:t>    a choice of </a:t>
            </a:r>
            <a:r>
              <a:rPr lang="en-US" sz="1900" dirty="0" smtClean="0">
                <a:solidFill>
                  <a:srgbClr val="FF0000"/>
                </a:solidFill>
              </a:rPr>
              <a:t>color modes</a:t>
            </a:r>
            <a:r>
              <a:rPr lang="en-US" sz="1900" dirty="0" smtClean="0"/>
              <a:t>, with the </a:t>
            </a:r>
            <a:r>
              <a:rPr lang="en-US" sz="1900" b="1" dirty="0" err="1" smtClean="0">
                <a:solidFill>
                  <a:srgbClr val="FF0000"/>
                </a:solidFill>
              </a:rPr>
              <a:t>glutInitDisplayMode</a:t>
            </a:r>
            <a:r>
              <a:rPr lang="en-US" sz="1900" dirty="0" smtClean="0"/>
              <a:t> function.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FF0000"/>
                </a:solidFill>
              </a:rPr>
              <a:t>           </a:t>
            </a:r>
            <a:r>
              <a:rPr lang="en-US" sz="1900" b="1" i="1" dirty="0" err="1" smtClean="0">
                <a:solidFill>
                  <a:srgbClr val="FF0000"/>
                </a:solidFill>
              </a:rPr>
              <a:t>glutInitDisplayMode</a:t>
            </a:r>
            <a:r>
              <a:rPr lang="en-US" sz="1900" b="1" i="1" dirty="0" smtClean="0">
                <a:solidFill>
                  <a:srgbClr val="FF0000"/>
                </a:solidFill>
              </a:rPr>
              <a:t> (GLUT_SINGLE </a:t>
            </a:r>
            <a:r>
              <a:rPr lang="en-US" sz="1900" b="1" dirty="0" smtClean="0">
                <a:solidFill>
                  <a:srgbClr val="FF0000"/>
                </a:solidFill>
              </a:rPr>
              <a:t>|</a:t>
            </a:r>
            <a:r>
              <a:rPr lang="en-US" sz="1900" b="1" i="1" dirty="0" smtClean="0">
                <a:solidFill>
                  <a:srgbClr val="FF0000"/>
                </a:solidFill>
              </a:rPr>
              <a:t> GLUT_RGB);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GLUT_SINGLE: </a:t>
            </a:r>
            <a:r>
              <a:rPr lang="en-US" sz="2000" dirty="0" smtClean="0"/>
              <a:t>a single refresh buffer is to be used for the display window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GLUT_RGB : </a:t>
            </a:r>
            <a:r>
              <a:rPr lang="en-US" sz="2000" dirty="0" smtClean="0"/>
              <a:t>use the color mode which uses red, green, and blue (RGB) components to  </a:t>
            </a:r>
          </a:p>
          <a:p>
            <a:pPr>
              <a:buNone/>
            </a:pPr>
            <a:r>
              <a:rPr lang="en-US" sz="2000" dirty="0" smtClean="0"/>
              <a:t>                       select color values: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/>
              <a:t>- We can choose a background color (white) for display windows using OpenGL function </a:t>
            </a:r>
            <a:r>
              <a:rPr lang="en-US" sz="19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FF0000"/>
                </a:solidFill>
              </a:rPr>
              <a:t>     </a:t>
            </a:r>
            <a:r>
              <a:rPr lang="en-US" sz="1900" b="1" i="1" dirty="0" err="1" smtClean="0">
                <a:solidFill>
                  <a:srgbClr val="FF0000"/>
                </a:solidFill>
              </a:rPr>
              <a:t>glClearColor</a:t>
            </a:r>
            <a:r>
              <a:rPr lang="en-US" sz="1900" b="1" i="1" dirty="0" smtClean="0">
                <a:solidFill>
                  <a:srgbClr val="FF0000"/>
                </a:solidFill>
              </a:rPr>
              <a:t> (1.0, 1.0, 1.0, 0.0);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34401" y="4897279"/>
            <a:ext cx="60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14/19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-  To get the assigned window color displayed</a:t>
            </a:r>
          </a:p>
          <a:p>
            <a:pPr>
              <a:buNone/>
            </a:pPr>
            <a:r>
              <a:rPr lang="en-US" sz="1900" i="1" dirty="0" smtClean="0">
                <a:solidFill>
                  <a:srgbClr val="FF0000"/>
                </a:solidFill>
              </a:rPr>
              <a:t>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glClear</a:t>
            </a:r>
            <a:r>
              <a:rPr lang="en-US" sz="2000" b="1" i="1" dirty="0" smtClean="0">
                <a:solidFill>
                  <a:srgbClr val="FF0000"/>
                </a:solidFill>
              </a:rPr>
              <a:t> (GL_COLOR_BUFFER_BIT);</a:t>
            </a:r>
          </a:p>
          <a:p>
            <a:pPr>
              <a:buNone/>
            </a:pPr>
            <a:endParaRPr lang="en-US" sz="1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GL_COLOR_BUFFER_BIT </a:t>
            </a:r>
            <a:r>
              <a:rPr lang="en-US" sz="1900" b="1" i="1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is an OpenGL symbolic constant specifying that it is the bit</a:t>
            </a:r>
          </a:p>
          <a:p>
            <a:pPr>
              <a:buNone/>
            </a:pPr>
            <a:r>
              <a:rPr lang="en-US" sz="2000" dirty="0" smtClean="0"/>
              <a:t>values in the color buffer 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 We can make </a:t>
            </a:r>
            <a:r>
              <a:rPr lang="en-US" sz="2000" dirty="0" smtClean="0">
                <a:solidFill>
                  <a:srgbClr val="003296"/>
                </a:solidFill>
              </a:rPr>
              <a:t>color for the objects </a:t>
            </a:r>
            <a:r>
              <a:rPr lang="en-US" sz="2000" dirty="0" smtClean="0"/>
              <a:t>we want to display in a scene, set the object color</a:t>
            </a:r>
          </a:p>
          <a:p>
            <a:pPr>
              <a:buNone/>
            </a:pPr>
            <a:r>
              <a:rPr lang="en-US" sz="2000" dirty="0" smtClean="0"/>
              <a:t>   to be </a:t>
            </a:r>
            <a:r>
              <a:rPr lang="en-US" sz="2000" dirty="0" smtClean="0">
                <a:solidFill>
                  <a:srgbClr val="003296"/>
                </a:solidFill>
              </a:rPr>
              <a:t>a dark green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glColor3f (0.0, 0.4, 0.2);             3f</a:t>
            </a:r>
            <a:r>
              <a:rPr lang="en-US" sz="2000" dirty="0" smtClean="0"/>
              <a:t>: are RGB color components using floating-point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         (f) values</a:t>
            </a:r>
          </a:p>
          <a:p>
            <a:pPr>
              <a:buNone/>
            </a:pPr>
            <a:endParaRPr lang="en-US" sz="19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34401" y="4897279"/>
            <a:ext cx="60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15/19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-  We </a:t>
            </a:r>
            <a:r>
              <a:rPr lang="en-US" sz="2000" dirty="0" smtClean="0"/>
              <a:t>simply </a:t>
            </a:r>
            <a:r>
              <a:rPr lang="en-US" sz="2000" dirty="0" smtClean="0">
                <a:solidFill>
                  <a:srgbClr val="FF0000"/>
                </a:solidFill>
              </a:rPr>
              <a:t>display a </a:t>
            </a:r>
            <a:r>
              <a:rPr lang="en-US" sz="2000" dirty="0" smtClean="0">
                <a:solidFill>
                  <a:srgbClr val="FF0000"/>
                </a:solidFill>
              </a:rPr>
              <a:t>2D </a:t>
            </a:r>
            <a:r>
              <a:rPr lang="en-US" sz="2000" dirty="0" smtClean="0">
                <a:solidFill>
                  <a:srgbClr val="FF0000"/>
                </a:solidFill>
              </a:rPr>
              <a:t>line segment</a:t>
            </a:r>
            <a:r>
              <a:rPr lang="en-US" sz="2000" dirty="0" smtClean="0"/>
              <a:t>. To do this, we need to </a:t>
            </a:r>
            <a:r>
              <a:rPr lang="en-US" sz="2000" dirty="0" smtClean="0"/>
              <a:t>tell OpenGL </a:t>
            </a:r>
            <a:r>
              <a:rPr lang="en-US" sz="2000" dirty="0" smtClean="0"/>
              <a:t>how we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want </a:t>
            </a:r>
            <a:r>
              <a:rPr lang="en-US" sz="2000" dirty="0" smtClean="0"/>
              <a:t>to “project” our picture onto the display window </a:t>
            </a:r>
            <a:r>
              <a:rPr lang="en-US" sz="2000" dirty="0" smtClean="0"/>
              <a:t>because generating </a:t>
            </a:r>
            <a:r>
              <a:rPr lang="en-US" sz="2000" dirty="0" smtClean="0"/>
              <a:t>a </a:t>
            </a:r>
            <a:r>
              <a:rPr lang="en-US" sz="2000" dirty="0" smtClean="0"/>
              <a:t>2D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picture </a:t>
            </a:r>
            <a:r>
              <a:rPr lang="en-US" sz="2000" dirty="0" smtClean="0"/>
              <a:t>is treated by OpenGL as a special case </a:t>
            </a:r>
            <a:r>
              <a:rPr lang="en-US" sz="2000" dirty="0" smtClean="0"/>
              <a:t>of 3D viewing.</a:t>
            </a:r>
            <a:r>
              <a:rPr lang="en-US" sz="2000" b="1" i="1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endParaRPr lang="en-US" sz="1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glMatrixMode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(GL_PROJECTION);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gluOrtho2D (0.0, 200.0, 0.0, 150.0);</a:t>
            </a:r>
          </a:p>
          <a:p>
            <a:pPr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x-coordinate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values</a:t>
            </a:r>
            <a:r>
              <a:rPr lang="en-US" sz="2000" dirty="0" smtClean="0"/>
              <a:t> within this rectangle range from </a:t>
            </a:r>
            <a:r>
              <a:rPr lang="en-US" sz="2000" dirty="0" smtClean="0">
                <a:solidFill>
                  <a:srgbClr val="FF0000"/>
                </a:solidFill>
              </a:rPr>
              <a:t>0.0 to 200.0 </a:t>
            </a:r>
            <a:r>
              <a:rPr lang="en-US" sz="2000" dirty="0" smtClean="0"/>
              <a:t>with </a:t>
            </a:r>
            <a:r>
              <a:rPr lang="en-US" sz="2000" dirty="0" smtClean="0">
                <a:solidFill>
                  <a:srgbClr val="FF0000"/>
                </a:solidFill>
              </a:rPr>
              <a:t>y-coordinate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values</a:t>
            </a:r>
            <a:r>
              <a:rPr lang="en-US" sz="2000" dirty="0" smtClean="0"/>
              <a:t> ranging from </a:t>
            </a:r>
            <a:r>
              <a:rPr lang="en-US" sz="2000" dirty="0" smtClean="0">
                <a:solidFill>
                  <a:srgbClr val="FF0000"/>
                </a:solidFill>
              </a:rPr>
              <a:t>0.0 to 150.0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16/19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-  The </a:t>
            </a:r>
            <a:r>
              <a:rPr lang="en-US" sz="2000" dirty="0" smtClean="0"/>
              <a:t>following code defines a </a:t>
            </a:r>
            <a:r>
              <a:rPr lang="en-US" sz="2000" dirty="0" smtClean="0"/>
              <a:t>2D straight line </a:t>
            </a:r>
            <a:r>
              <a:rPr lang="en-US" sz="2000" dirty="0" smtClean="0"/>
              <a:t>segment with integer, </a:t>
            </a:r>
            <a:r>
              <a:rPr lang="en-US" sz="2000" dirty="0" smtClean="0"/>
              <a:t> Cartesian </a:t>
            </a:r>
          </a:p>
          <a:p>
            <a:pPr>
              <a:buNone/>
            </a:pPr>
            <a:r>
              <a:rPr lang="en-US" sz="2000" dirty="0" smtClean="0"/>
              <a:t>    endpoint </a:t>
            </a:r>
            <a:r>
              <a:rPr lang="en-US" sz="2000" dirty="0" smtClean="0"/>
              <a:t>coordinates (</a:t>
            </a:r>
            <a:r>
              <a:rPr lang="en-US" sz="2000" dirty="0" smtClean="0">
                <a:solidFill>
                  <a:srgbClr val="FF0000"/>
                </a:solidFill>
              </a:rPr>
              <a:t>180, 15</a:t>
            </a:r>
            <a:r>
              <a:rPr lang="en-US" sz="2000" dirty="0" smtClean="0"/>
              <a:t>) and </a:t>
            </a:r>
            <a:r>
              <a:rPr lang="en-US" sz="2000" dirty="0" smtClean="0">
                <a:solidFill>
                  <a:srgbClr val="FF0000"/>
                </a:solidFill>
              </a:rPr>
              <a:t>(10, 145)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glBegin</a:t>
            </a:r>
            <a:r>
              <a:rPr lang="en-US" sz="2000" b="1" i="1" dirty="0" smtClean="0">
                <a:solidFill>
                  <a:srgbClr val="FF0000"/>
                </a:solidFill>
              </a:rPr>
              <a:t> (GL_LINES);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glVertex2i (180, 15);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glVertex2i (10, 145);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glEnd</a:t>
            </a:r>
            <a:r>
              <a:rPr lang="en-US" sz="2000" b="1" i="1" dirty="0" smtClean="0">
                <a:solidFill>
                  <a:srgbClr val="FF0000"/>
                </a:solidFill>
              </a:rPr>
              <a:t> ( );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17/19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79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- Write OpenGL program to </a:t>
            </a:r>
            <a:r>
              <a:rPr lang="en-US" sz="1800" b="1" smtClean="0">
                <a:solidFill>
                  <a:srgbClr val="FF0000"/>
                </a:solidFill>
              </a:rPr>
              <a:t>display </a:t>
            </a:r>
            <a:r>
              <a:rPr lang="en-US" sz="1800" b="1" smtClean="0">
                <a:solidFill>
                  <a:srgbClr val="FF0000"/>
                </a:solidFill>
              </a:rPr>
              <a:t>this </a:t>
            </a:r>
            <a:r>
              <a:rPr lang="en-US" sz="1800" b="1" dirty="0" smtClean="0">
                <a:solidFill>
                  <a:srgbClr val="FF0000"/>
                </a:solidFill>
              </a:rPr>
              <a:t>figure.</a:t>
            </a:r>
          </a:p>
          <a:p>
            <a:pPr>
              <a:buNone/>
            </a:pPr>
            <a:r>
              <a:rPr lang="en-US" sz="1700" dirty="0" smtClean="0"/>
              <a:t>The following OpenGL program is organized into </a:t>
            </a:r>
          </a:p>
          <a:p>
            <a:pPr>
              <a:buNone/>
            </a:pPr>
            <a:r>
              <a:rPr lang="en-US" sz="1700" dirty="0" smtClean="0"/>
              <a:t>three functions</a:t>
            </a:r>
            <a:r>
              <a:rPr lang="en-US" sz="1700" b="1" dirty="0" smtClean="0"/>
              <a:t>:</a:t>
            </a:r>
          </a:p>
          <a:p>
            <a:pPr>
              <a:buNone/>
            </a:pPr>
            <a:r>
              <a:rPr lang="en-US" sz="1700" b="1" dirty="0" smtClean="0"/>
              <a:t>1. init,</a:t>
            </a:r>
          </a:p>
          <a:p>
            <a:pPr>
              <a:buNone/>
            </a:pPr>
            <a:r>
              <a:rPr lang="en-US" sz="1700" dirty="0" smtClean="0"/>
              <a:t>   - place all initializations and related one-time </a:t>
            </a:r>
          </a:p>
          <a:p>
            <a:pPr>
              <a:buNone/>
            </a:pPr>
            <a:r>
              <a:rPr lang="en-US" sz="1700" dirty="0" smtClean="0"/>
              <a:t>     parameter settings in this function.</a:t>
            </a:r>
          </a:p>
          <a:p>
            <a:pPr>
              <a:buNone/>
            </a:pPr>
            <a:r>
              <a:rPr lang="en-US" sz="1700" b="1" dirty="0" smtClean="0"/>
              <a:t>2. </a:t>
            </a:r>
            <a:r>
              <a:rPr lang="en-US" sz="1700" b="1" dirty="0" err="1" smtClean="0"/>
              <a:t>lineSegment</a:t>
            </a:r>
            <a:r>
              <a:rPr lang="en-US" sz="1700" b="1" dirty="0" smtClean="0"/>
              <a:t>,</a:t>
            </a:r>
          </a:p>
          <a:p>
            <a:pPr>
              <a:buNone/>
            </a:pPr>
            <a:r>
              <a:rPr lang="en-US" sz="1700" dirty="0" smtClean="0"/>
              <a:t>  - geometric description of the “picture” that </a:t>
            </a:r>
          </a:p>
          <a:p>
            <a:pPr>
              <a:buNone/>
            </a:pPr>
            <a:r>
              <a:rPr lang="en-US" sz="1700" dirty="0" smtClean="0"/>
              <a:t>    we want to display is in this function.</a:t>
            </a:r>
          </a:p>
          <a:p>
            <a:pPr>
              <a:buNone/>
            </a:pPr>
            <a:r>
              <a:rPr lang="en-US" sz="1700" b="1" dirty="0" smtClean="0"/>
              <a:t>3. main function</a:t>
            </a:r>
          </a:p>
          <a:p>
            <a:pPr>
              <a:buNone/>
            </a:pPr>
            <a:r>
              <a:rPr lang="en-US" sz="1700" dirty="0" smtClean="0"/>
              <a:t> - contains the GLUT functions for setting up the </a:t>
            </a:r>
          </a:p>
          <a:p>
            <a:pPr>
              <a:buNone/>
            </a:pPr>
            <a:r>
              <a:rPr lang="en-US" sz="1700" dirty="0" smtClean="0"/>
              <a:t>   display window and getting our line segment onto the screen.</a:t>
            </a:r>
            <a:endParaRPr lang="en-US" sz="1700" b="1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34400" y="4897279"/>
            <a:ext cx="6096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18/19</a:t>
            </a:r>
            <a:endParaRPr lang="en-US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52550"/>
            <a:ext cx="3952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6000" dirty="0" smtClean="0"/>
              <a:t>Computer Graphics</a:t>
            </a:r>
          </a:p>
          <a:p>
            <a:pPr algn="ctr">
              <a:buNone/>
            </a:pPr>
            <a:r>
              <a:rPr lang="en-US" sz="3600" dirty="0" smtClean="0"/>
              <a:t>                             Software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2/20</a:t>
            </a:r>
            <a:endParaRPr lang="en-US" sz="1000" dirty="0"/>
          </a:p>
        </p:txBody>
      </p:sp>
      <p:pic>
        <p:nvPicPr>
          <p:cNvPr id="3074" name="Picture 2" descr="C:\Users\eg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076" name="Picture 4" descr="C:\Users\eg\Desktop\Untitled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876800"/>
            <a:ext cx="60960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eg\Desktop\piping-training-coursehow-to-be-an-expert-in-pipe-fittings-for-oil-gas-career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5"/>
            <a:ext cx="9144000" cy="5144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Overview of a graphics </a:t>
            </a:r>
            <a:br>
              <a:rPr lang="en-US" sz="3200" b="1" dirty="0" smtClean="0"/>
            </a:br>
            <a:r>
              <a:rPr lang="en-US" sz="3200" b="1" dirty="0" smtClean="0"/>
              <a:t>system</a:t>
            </a:r>
            <a:endParaRPr lang="en-US" sz="3200" b="1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2/19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04950"/>
            <a:ext cx="8305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Computer Graphics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 smtClean="0"/>
              <a:t>                               </a:t>
            </a:r>
            <a:r>
              <a:rPr lang="en-US" sz="3200" b="1" dirty="0" smtClean="0"/>
              <a:t>Software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296400" cy="4267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Special-purpose packages : </a:t>
            </a:r>
            <a:r>
              <a:rPr lang="en-US" sz="3800" dirty="0" smtClean="0"/>
              <a:t>are designed for nonprogrammers who want to generate pictures, </a:t>
            </a:r>
          </a:p>
          <a:p>
            <a:pPr>
              <a:buNone/>
            </a:pPr>
            <a:r>
              <a:rPr lang="en-US" sz="3800" dirty="0" smtClean="0"/>
              <a:t>graphs, or charts in some application area without worrying about the graphics procedures that </a:t>
            </a:r>
          </a:p>
          <a:p>
            <a:pPr>
              <a:buNone/>
            </a:pPr>
            <a:r>
              <a:rPr lang="en-US" sz="3800" dirty="0" smtClean="0"/>
              <a:t>might be needed to produce such displays.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sz="3800" dirty="0" smtClean="0"/>
              <a:t> - Set of menus that allow users to communicate with the programs in their own terms.</a:t>
            </a:r>
          </a:p>
          <a:p>
            <a:pPr>
              <a:buNone/>
            </a:pPr>
            <a:r>
              <a:rPr lang="en-US" sz="3800" dirty="0" smtClean="0"/>
              <a:t>   </a:t>
            </a:r>
            <a:r>
              <a:rPr lang="en-US" sz="3800" i="1" dirty="0" smtClean="0">
                <a:solidFill>
                  <a:srgbClr val="00B050"/>
                </a:solidFill>
              </a:rPr>
              <a:t>Example: architectural, business, medical, and engineering CAD systems.</a:t>
            </a:r>
          </a:p>
          <a:p>
            <a:endParaRPr lang="en-US" sz="1700" i="1" dirty="0" smtClean="0"/>
          </a:p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General programming packages: </a:t>
            </a:r>
            <a:r>
              <a:rPr lang="en-US" sz="3800" dirty="0" smtClean="0"/>
              <a:t>are</a:t>
            </a:r>
            <a:r>
              <a:rPr lang="en-US" sz="3800" b="1" dirty="0" smtClean="0"/>
              <a:t> </a:t>
            </a:r>
            <a:r>
              <a:rPr lang="en-US" sz="3800" dirty="0" smtClean="0"/>
              <a:t>graphics library functions that can be used in a programming </a:t>
            </a:r>
          </a:p>
          <a:p>
            <a:pPr>
              <a:buNone/>
            </a:pPr>
            <a:r>
              <a:rPr lang="en-US" sz="3800" dirty="0" smtClean="0"/>
              <a:t>language   such as C, C++, Java, or Fortran. </a:t>
            </a:r>
          </a:p>
          <a:p>
            <a:pPr>
              <a:buNone/>
            </a:pPr>
            <a:r>
              <a:rPr lang="en-US" sz="3800" dirty="0" smtClean="0"/>
              <a:t>  - Basic functions in a typical graphics library include those for specifying picture components </a:t>
            </a:r>
          </a:p>
          <a:p>
            <a:pPr>
              <a:buNone/>
            </a:pPr>
            <a:r>
              <a:rPr lang="en-US" sz="3800" dirty="0" smtClean="0"/>
              <a:t>    (straight lines, polygons,  spheres, and other objects), setting color values, selecting views of a</a:t>
            </a:r>
          </a:p>
          <a:p>
            <a:pPr>
              <a:buNone/>
            </a:pPr>
            <a:r>
              <a:rPr lang="en-US" sz="3800" dirty="0" smtClean="0"/>
              <a:t>    scene, and applying rotations or other transformations. </a:t>
            </a:r>
            <a:r>
              <a:rPr lang="en-US" sz="3800" i="1" dirty="0" smtClean="0">
                <a:solidFill>
                  <a:srgbClr val="00B050"/>
                </a:solidFill>
              </a:rPr>
              <a:t>Example: GL, OpenGL, Java 2D and</a:t>
            </a:r>
          </a:p>
          <a:p>
            <a:pPr>
              <a:buNone/>
            </a:pPr>
            <a:r>
              <a:rPr lang="en-US" sz="3800" i="1" dirty="0" smtClean="0">
                <a:solidFill>
                  <a:srgbClr val="00B050"/>
                </a:solidFill>
              </a:rPr>
              <a:t>    java 3D, and VRML. </a:t>
            </a:r>
          </a:p>
          <a:p>
            <a:pPr>
              <a:buNone/>
            </a:pPr>
            <a:r>
              <a:rPr lang="en-US" sz="3800" dirty="0" smtClean="0"/>
              <a:t> - A set of graphics functions is often called </a:t>
            </a:r>
            <a:r>
              <a:rPr lang="en-US" sz="3800" b="1" dirty="0" smtClean="0"/>
              <a:t>a computer-graphics application programming</a:t>
            </a:r>
          </a:p>
          <a:p>
            <a:pPr>
              <a:buNone/>
            </a:pPr>
            <a:r>
              <a:rPr lang="en-US" sz="3800" b="1" dirty="0" smtClean="0"/>
              <a:t>   interface (CG API)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3/19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Coordinate </a:t>
            </a:r>
            <a:br>
              <a:rPr lang="en-US" sz="3200" b="1" dirty="0" smtClean="0"/>
            </a:br>
            <a:r>
              <a:rPr lang="en-US" sz="3200" b="1" dirty="0" smtClean="0"/>
              <a:t>                  Representations</a:t>
            </a:r>
            <a:endParaRPr lang="en-US" sz="3200" b="1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4/19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62150"/>
            <a:ext cx="6248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038820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 smtClean="0"/>
              <a:t>  To generate a picture using a programming package, we first need to give the</a:t>
            </a:r>
            <a:r>
              <a:rPr lang="en-US" sz="1900" dirty="0" smtClean="0">
                <a:solidFill>
                  <a:srgbClr val="FF0000"/>
                </a:solidFill>
              </a:rPr>
              <a:t> geometric    </a:t>
            </a:r>
          </a:p>
          <a:p>
            <a:r>
              <a:rPr lang="en-US" sz="1900" dirty="0" smtClean="0">
                <a:solidFill>
                  <a:srgbClr val="FF0000"/>
                </a:solidFill>
              </a:rPr>
              <a:t>    descriptions </a:t>
            </a:r>
            <a:r>
              <a:rPr lang="en-US" sz="1900" dirty="0" smtClean="0"/>
              <a:t>of the objects that are to be displayed. These descriptions determine the   </a:t>
            </a:r>
          </a:p>
          <a:p>
            <a:r>
              <a:rPr lang="en-US" sz="1900" dirty="0" smtClean="0">
                <a:solidFill>
                  <a:srgbClr val="FF0000"/>
                </a:solidFill>
              </a:rPr>
              <a:t>    locations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FF0000"/>
                </a:solidFill>
              </a:rPr>
              <a:t>shapes</a:t>
            </a:r>
            <a:r>
              <a:rPr lang="en-US" sz="1900" dirty="0" smtClean="0"/>
              <a:t> of the objects.</a:t>
            </a:r>
            <a:endParaRPr lang="en-US" sz="1900" dirty="0"/>
          </a:p>
        </p:txBody>
      </p:sp>
      <p:sp>
        <p:nvSpPr>
          <p:cNvPr id="6" name="Rectangle 5"/>
          <p:cNvSpPr/>
          <p:nvPr/>
        </p:nvSpPr>
        <p:spPr>
          <a:xfrm>
            <a:off x="6172200" y="203835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Coordinate transformations </a:t>
            </a:r>
          </a:p>
          <a:p>
            <a:r>
              <a:rPr lang="en-US" dirty="0" smtClean="0"/>
              <a:t>  from </a:t>
            </a:r>
            <a:r>
              <a:rPr lang="en-US" dirty="0" smtClean="0">
                <a:solidFill>
                  <a:srgbClr val="FF0000"/>
                </a:solidFill>
              </a:rPr>
              <a:t>modeling coordinates  </a:t>
            </a:r>
          </a:p>
          <a:p>
            <a:r>
              <a:rPr lang="en-US" dirty="0" smtClean="0"/>
              <a:t>  to </a:t>
            </a:r>
            <a:r>
              <a:rPr lang="en-US" dirty="0" smtClean="0">
                <a:solidFill>
                  <a:srgbClr val="FF0000"/>
                </a:solidFill>
              </a:rPr>
              <a:t>device coordinates </a:t>
            </a:r>
            <a:r>
              <a:rPr lang="en-US" dirty="0" smtClean="0"/>
              <a:t>for a  </a:t>
            </a:r>
          </a:p>
          <a:p>
            <a:r>
              <a:rPr lang="en-US" dirty="0" smtClean="0"/>
              <a:t>  display that is to contain a  </a:t>
            </a:r>
          </a:p>
          <a:p>
            <a:r>
              <a:rPr lang="en-US" dirty="0" smtClean="0"/>
              <a:t>  view of two 3D objects.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76750"/>
            <a:ext cx="4724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Graphics Functions</a:t>
            </a:r>
            <a:br>
              <a:rPr lang="en-US" sz="3200" b="1" dirty="0" smtClean="0"/>
            </a:br>
            <a:r>
              <a:rPr lang="en-US" sz="2000" b="1" dirty="0" smtClean="0"/>
              <a:t>                                    in graphics package</a:t>
            </a:r>
            <a:endParaRPr lang="en-US" sz="2000" b="1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5/19</a:t>
            </a:r>
            <a:endParaRPr lang="en-US" sz="1000" dirty="0"/>
          </a:p>
        </p:txBody>
      </p:sp>
      <p:sp>
        <p:nvSpPr>
          <p:cNvPr id="5" name="Cloud Callout 4"/>
          <p:cNvSpPr/>
          <p:nvPr/>
        </p:nvSpPr>
        <p:spPr>
          <a:xfrm>
            <a:off x="0" y="1276350"/>
            <a:ext cx="4267200" cy="14478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Graphics output primitives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[Points, lines, filled color areas , shapes defined]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6" name="Wave 5"/>
          <p:cNvSpPr/>
          <p:nvPr/>
        </p:nvSpPr>
        <p:spPr>
          <a:xfrm>
            <a:off x="5867400" y="1123950"/>
            <a:ext cx="3048000" cy="1994518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Attributes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[Color specifications, line styles, text  styles, and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area-filling patterns]</a:t>
            </a:r>
          </a:p>
          <a:p>
            <a:pPr algn="ctr"/>
            <a:endParaRPr lang="en-US" b="1" dirty="0" smtClean="0"/>
          </a:p>
        </p:txBody>
      </p:sp>
      <p:sp>
        <p:nvSpPr>
          <p:cNvPr id="7" name="Oval Callout 6"/>
          <p:cNvSpPr/>
          <p:nvPr/>
        </p:nvSpPr>
        <p:spPr>
          <a:xfrm>
            <a:off x="0" y="3867150"/>
            <a:ext cx="3962400" cy="11430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Geometric transformations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[Size, position, or orientation]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8" name="Explosion 2 7"/>
          <p:cNvSpPr/>
          <p:nvPr/>
        </p:nvSpPr>
        <p:spPr>
          <a:xfrm>
            <a:off x="3048000" y="2266950"/>
            <a:ext cx="2819400" cy="18288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Input functions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10200" y="3257550"/>
            <a:ext cx="3429000" cy="14478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View transformations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[View of scene and type of projection]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OpenGL library</a:t>
            </a:r>
            <a:endParaRPr lang="en-US" sz="3000" b="1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6/19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0" y="2507724"/>
            <a:ext cx="3733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• Open a window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• Get input from mouse and keyboard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• Menus</a:t>
            </a:r>
          </a:p>
          <a:p>
            <a:r>
              <a:rPr lang="en-US" b="1" dirty="0" smtClean="0"/>
              <a:t>OpenGL </a:t>
            </a:r>
            <a:r>
              <a:rPr lang="en-US" b="1" dirty="0" smtClean="0"/>
              <a:t>Utility Toolkit </a:t>
            </a:r>
          </a:p>
          <a:p>
            <a:r>
              <a:rPr lang="en-US" sz="2400" b="1" dirty="0" smtClean="0">
                <a:solidFill>
                  <a:srgbClr val="003296"/>
                </a:solidFill>
              </a:rPr>
              <a:t>        GLUT </a:t>
            </a:r>
            <a:r>
              <a:rPr lang="en-US" sz="2000" b="1" dirty="0" smtClean="0">
                <a:solidFill>
                  <a:srgbClr val="003296"/>
                </a:solidFill>
              </a:rPr>
              <a:t>(start with “glut”)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449890"/>
            <a:ext cx="33528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• Buttons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• Checkboxes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• Radio buttons</a:t>
            </a:r>
          </a:p>
          <a:p>
            <a:r>
              <a:rPr lang="en-US" b="1" dirty="0" smtClean="0"/>
              <a:t>GLUT-based user interface library</a:t>
            </a:r>
          </a:p>
          <a:p>
            <a:r>
              <a:rPr lang="en-US" sz="2400" b="1" dirty="0" smtClean="0">
                <a:solidFill>
                  <a:srgbClr val="003296"/>
                </a:solidFill>
              </a:rPr>
              <a:t>         GLUI </a:t>
            </a:r>
            <a:r>
              <a:rPr lang="en-US" sz="2000" b="1" dirty="0" smtClean="0">
                <a:solidFill>
                  <a:srgbClr val="003296"/>
                </a:solidFill>
              </a:rPr>
              <a:t>(start with “</a:t>
            </a:r>
            <a:r>
              <a:rPr lang="en-US" sz="2000" b="1" dirty="0" err="1" smtClean="0">
                <a:solidFill>
                  <a:srgbClr val="003296"/>
                </a:solidFill>
              </a:rPr>
              <a:t>glui</a:t>
            </a:r>
            <a:r>
              <a:rPr lang="en-US" sz="2000" b="1" dirty="0" smtClean="0">
                <a:solidFill>
                  <a:srgbClr val="003296"/>
                </a:solidFill>
              </a:rPr>
              <a:t>”)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146887"/>
            <a:ext cx="36693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Viewing and projection matrices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OpenGL Utility Library</a:t>
            </a:r>
          </a:p>
          <a:p>
            <a:r>
              <a:rPr lang="en-US" sz="2400" b="1" dirty="0" smtClean="0">
                <a:solidFill>
                  <a:srgbClr val="003296"/>
                </a:solidFill>
              </a:rPr>
              <a:t>        GLU </a:t>
            </a:r>
            <a:r>
              <a:rPr lang="en-US" sz="2000" b="1" dirty="0" smtClean="0">
                <a:solidFill>
                  <a:srgbClr val="003296"/>
                </a:solidFill>
              </a:rPr>
              <a:t>(start with “</a:t>
            </a:r>
            <a:r>
              <a:rPr lang="en-US" sz="2000" b="1" dirty="0" err="1" smtClean="0">
                <a:solidFill>
                  <a:srgbClr val="003296"/>
                </a:solidFill>
              </a:rPr>
              <a:t>glu</a:t>
            </a:r>
            <a:r>
              <a:rPr lang="en-US" sz="2000" b="1" dirty="0" smtClean="0">
                <a:solidFill>
                  <a:srgbClr val="003296"/>
                </a:solidFill>
              </a:rPr>
              <a:t>”)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4171950"/>
            <a:ext cx="2843151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 Drawing</a:t>
            </a:r>
          </a:p>
          <a:p>
            <a:r>
              <a:rPr lang="en-US" b="1" dirty="0" smtClean="0"/>
              <a:t>Graphics Library</a:t>
            </a:r>
          </a:p>
          <a:p>
            <a:r>
              <a:rPr lang="en-US" sz="2400" b="1" dirty="0" smtClean="0">
                <a:solidFill>
                  <a:srgbClr val="003296"/>
                </a:solidFill>
              </a:rPr>
              <a:t>        GL </a:t>
            </a:r>
            <a:r>
              <a:rPr lang="en-US" sz="2000" b="1" dirty="0" smtClean="0">
                <a:solidFill>
                  <a:srgbClr val="003296"/>
                </a:solidFill>
              </a:rPr>
              <a:t>(start with “</a:t>
            </a:r>
            <a:r>
              <a:rPr lang="en-US" sz="2000" b="1" dirty="0" err="1" smtClean="0">
                <a:solidFill>
                  <a:srgbClr val="003296"/>
                </a:solidFill>
              </a:rPr>
              <a:t>gl</a:t>
            </a:r>
            <a:r>
              <a:rPr lang="en-US" sz="2000" b="1" dirty="0" smtClean="0">
                <a:solidFill>
                  <a:srgbClr val="003296"/>
                </a:solidFill>
              </a:rPr>
              <a:t>”)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763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OpenGL library </a:t>
            </a:r>
            <a:r>
              <a:rPr lang="en-US" sz="2000" dirty="0" smtClean="0"/>
              <a:t>is designed for efficient processing of 3D applications. </a:t>
            </a:r>
          </a:p>
          <a:p>
            <a:r>
              <a:rPr lang="en-US" sz="2000" dirty="0" smtClean="0"/>
              <a:t>   - Also can handle 2D scene descriptions as a special case of 3D where all the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FF0000"/>
                </a:solidFill>
              </a:rPr>
              <a:t>     z-</a:t>
            </a:r>
            <a:r>
              <a:rPr lang="en-US" sz="2000" dirty="0" smtClean="0">
                <a:solidFill>
                  <a:srgbClr val="FF0000"/>
                </a:solidFill>
              </a:rPr>
              <a:t>coordinate</a:t>
            </a:r>
            <a:r>
              <a:rPr lang="en-US" sz="2000" dirty="0" smtClean="0"/>
              <a:t>  values are </a:t>
            </a:r>
            <a:r>
              <a:rPr lang="en-US" sz="2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429000" y="3714750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 OpenGL</a:t>
            </a:r>
            <a:endParaRPr lang="en-US" sz="40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257800" y="432435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790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Function names in the </a:t>
            </a:r>
            <a:r>
              <a:rPr lang="en-US" sz="2200" dirty="0" smtClean="0">
                <a:solidFill>
                  <a:srgbClr val="FF0000"/>
                </a:solidFill>
              </a:rPr>
              <a:t>OpenGL basic library </a:t>
            </a:r>
            <a:r>
              <a:rPr lang="en-US" sz="2200" dirty="0" smtClean="0"/>
              <a:t>are prefixed with </a:t>
            </a:r>
            <a:r>
              <a:rPr lang="en-US" sz="2200" b="1" dirty="0" err="1" smtClean="0">
                <a:solidFill>
                  <a:srgbClr val="FF0000"/>
                </a:solidFill>
              </a:rPr>
              <a:t>gl</a:t>
            </a:r>
            <a:r>
              <a:rPr lang="en-US" sz="2200" dirty="0" smtClean="0"/>
              <a:t>, and each component word within a function name has its first letter </a:t>
            </a:r>
            <a:r>
              <a:rPr lang="en-US" sz="2200" dirty="0" smtClean="0">
                <a:solidFill>
                  <a:srgbClr val="FF0000"/>
                </a:solidFill>
              </a:rPr>
              <a:t>capitalized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Ex.</a:t>
            </a:r>
          </a:p>
          <a:p>
            <a:pPr>
              <a:buNone/>
            </a:pPr>
            <a:r>
              <a:rPr lang="en-US" sz="2200" b="1" dirty="0" smtClean="0"/>
              <a:t>    </a:t>
            </a:r>
            <a:r>
              <a:rPr lang="en-US" sz="2200" b="1" i="1" dirty="0" err="1" smtClean="0"/>
              <a:t>glBegin</a:t>
            </a:r>
            <a:r>
              <a:rPr lang="en-US" sz="2200" b="1" i="1" dirty="0" smtClean="0"/>
              <a:t>,       </a:t>
            </a:r>
            <a:r>
              <a:rPr lang="en-US" sz="2200" b="1" i="1" dirty="0" err="1" smtClean="0"/>
              <a:t>glClear</a:t>
            </a:r>
            <a:r>
              <a:rPr lang="en-US" sz="2200" b="1" i="1" dirty="0" smtClean="0"/>
              <a:t>,         </a:t>
            </a:r>
            <a:r>
              <a:rPr lang="en-US" sz="2200" b="1" i="1" dirty="0" err="1" smtClean="0"/>
              <a:t>glCopyPixels</a:t>
            </a:r>
            <a:r>
              <a:rPr lang="en-US" sz="2200" b="1" i="1" dirty="0" smtClean="0"/>
              <a:t>,        </a:t>
            </a:r>
            <a:r>
              <a:rPr lang="en-US" sz="2200" b="1" i="1" dirty="0" err="1" smtClean="0"/>
              <a:t>glPolygonMode</a:t>
            </a:r>
            <a:endParaRPr lang="en-US" sz="2200" b="1" i="1" dirty="0" smtClean="0"/>
          </a:p>
          <a:p>
            <a:pPr>
              <a:buNone/>
            </a:pPr>
            <a:endParaRPr lang="en-US" sz="1100" i="1" dirty="0" smtClean="0"/>
          </a:p>
          <a:p>
            <a:pPr>
              <a:buNone/>
            </a:pPr>
            <a:endParaRPr lang="en-US" sz="500" i="1" dirty="0" smtClean="0"/>
          </a:p>
          <a:p>
            <a:r>
              <a:rPr lang="en-US" sz="2200" dirty="0" smtClean="0"/>
              <a:t>Functions require that </a:t>
            </a:r>
            <a:r>
              <a:rPr lang="en-US" sz="2200" dirty="0" smtClean="0">
                <a:solidFill>
                  <a:srgbClr val="FF0000"/>
                </a:solidFill>
              </a:rPr>
              <a:t>one (or more) of their arguments </a:t>
            </a:r>
            <a:r>
              <a:rPr lang="en-US" sz="2200" dirty="0" smtClean="0"/>
              <a:t>be assigned a symbolic constant specifying, for instance, a parameter name, a value for a parameter, or a particular mode. All such constants begin with the uppercase letters </a:t>
            </a:r>
            <a:r>
              <a:rPr lang="en-US" sz="2200" b="1" dirty="0" smtClean="0">
                <a:solidFill>
                  <a:srgbClr val="FF0000"/>
                </a:solidFill>
              </a:rPr>
              <a:t>GL</a:t>
            </a:r>
            <a:r>
              <a:rPr lang="en-US" sz="2200" dirty="0" smtClean="0"/>
              <a:t>, a constant name are written in </a:t>
            </a:r>
            <a:r>
              <a:rPr lang="en-US" sz="2200" b="1" dirty="0" smtClean="0">
                <a:solidFill>
                  <a:srgbClr val="FF0000"/>
                </a:solidFill>
              </a:rPr>
              <a:t>capital letters</a:t>
            </a:r>
            <a:r>
              <a:rPr lang="en-US" sz="2200" dirty="0" smtClean="0"/>
              <a:t>, and the underscore </a:t>
            </a:r>
            <a:r>
              <a:rPr lang="en-US" sz="2200" b="1" dirty="0" smtClean="0">
                <a:solidFill>
                  <a:srgbClr val="FF0000"/>
                </a:solidFill>
              </a:rPr>
              <a:t>(_)</a:t>
            </a:r>
            <a:r>
              <a:rPr lang="en-US" sz="2200" dirty="0" smtClean="0"/>
              <a:t> is used as a separator between all component words in the name.</a:t>
            </a:r>
            <a:endParaRPr lang="en-US" sz="22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Ex.</a:t>
            </a:r>
          </a:p>
          <a:p>
            <a:pPr>
              <a:buNone/>
            </a:pPr>
            <a:r>
              <a:rPr lang="en-US" sz="2200" b="1" i="1" dirty="0" smtClean="0"/>
              <a:t>  GL_2D,      GL_RGB,      GL_CCW,      GL_POLYGON,      GL_AMBIENT_AND_DIFFUSE</a:t>
            </a:r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7/19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Basic OpenGL Syntax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OpenGL functions also expect specific </a:t>
            </a:r>
            <a:r>
              <a:rPr lang="en-US" sz="2000" dirty="0" smtClean="0">
                <a:solidFill>
                  <a:srgbClr val="FF0000"/>
                </a:solidFill>
              </a:rPr>
              <a:t>data types, </a:t>
            </a:r>
            <a:r>
              <a:rPr lang="en-US" sz="2000" dirty="0" smtClean="0"/>
              <a:t>OpenGL uses special built-in, data-type names.</a:t>
            </a:r>
          </a:p>
          <a:p>
            <a:pPr>
              <a:buFont typeface="Wingdings" pitchFamily="2" charset="2"/>
              <a:buChar char="§"/>
            </a:pPr>
            <a:endParaRPr lang="en-US" sz="1000" dirty="0" smtClean="0"/>
          </a:p>
          <a:p>
            <a:r>
              <a:rPr lang="en-US" sz="2000" dirty="0" smtClean="0"/>
              <a:t>Each data-type name begins with the capital letters </a:t>
            </a:r>
            <a:r>
              <a:rPr lang="en-US" sz="2000" dirty="0" smtClean="0">
                <a:solidFill>
                  <a:srgbClr val="FF0000"/>
                </a:solidFill>
              </a:rPr>
              <a:t>GL</a:t>
            </a:r>
            <a:r>
              <a:rPr lang="en-US" sz="2000" dirty="0" smtClean="0"/>
              <a:t>, and the remainder of the name is a standard data-type designation written in </a:t>
            </a:r>
            <a:r>
              <a:rPr lang="en-US" sz="2000" dirty="0" smtClean="0">
                <a:solidFill>
                  <a:srgbClr val="FF0000"/>
                </a:solidFill>
              </a:rPr>
              <a:t>lowercase letters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Ex.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i="1" dirty="0" smtClean="0"/>
              <a:t>   </a:t>
            </a:r>
            <a:r>
              <a:rPr lang="en-US" sz="2000" b="1" i="1" dirty="0" err="1" smtClean="0"/>
              <a:t>GLbyte</a:t>
            </a:r>
            <a:r>
              <a:rPr lang="en-US" sz="2000" b="1" i="1" dirty="0" smtClean="0"/>
              <a:t>,     </a:t>
            </a:r>
            <a:r>
              <a:rPr lang="en-US" sz="2000" b="1" i="1" dirty="0" err="1" smtClean="0"/>
              <a:t>GLshort</a:t>
            </a:r>
            <a:r>
              <a:rPr lang="en-US" sz="2000" b="1" i="1" dirty="0" smtClean="0"/>
              <a:t>,      </a:t>
            </a:r>
            <a:r>
              <a:rPr lang="en-US" sz="2000" b="1" i="1" dirty="0" err="1" smtClean="0"/>
              <a:t>GLint</a:t>
            </a:r>
            <a:r>
              <a:rPr lang="en-US" sz="2000" b="1" i="1" dirty="0" smtClean="0"/>
              <a:t>,      </a:t>
            </a:r>
            <a:r>
              <a:rPr lang="en-US" sz="2000" b="1" i="1" dirty="0" err="1" smtClean="0"/>
              <a:t>GLfloat</a:t>
            </a:r>
            <a:r>
              <a:rPr lang="en-US" sz="2000" b="1" i="1" dirty="0" smtClean="0"/>
              <a:t>,       </a:t>
            </a:r>
            <a:r>
              <a:rPr lang="en-US" sz="2000" b="1" i="1" dirty="0" err="1" smtClean="0"/>
              <a:t>GLdouble</a:t>
            </a:r>
            <a:r>
              <a:rPr lang="en-US" sz="2000" b="1" i="1" dirty="0" smtClean="0"/>
              <a:t>,      </a:t>
            </a:r>
            <a:r>
              <a:rPr lang="en-US" sz="2000" b="1" i="1" dirty="0" err="1" smtClean="0"/>
              <a:t>Glboolean</a:t>
            </a:r>
            <a:endParaRPr lang="en-US" sz="2000" b="1" i="1" dirty="0" smtClean="0"/>
          </a:p>
          <a:p>
            <a:pPr>
              <a:lnSpc>
                <a:spcPct val="90000"/>
              </a:lnSpc>
              <a:buNone/>
            </a:pPr>
            <a:endParaRPr lang="en-US" sz="1000" i="1" dirty="0" smtClean="0"/>
          </a:p>
          <a:p>
            <a:r>
              <a:rPr lang="en-US" sz="2000" dirty="0" smtClean="0"/>
              <a:t>To create a graphics display using OpenGL, we first need to set up </a:t>
            </a:r>
            <a:r>
              <a:rPr lang="en-US" sz="2000" dirty="0" smtClean="0">
                <a:solidFill>
                  <a:srgbClr val="FF0000"/>
                </a:solidFill>
              </a:rPr>
              <a:t>a display window </a:t>
            </a:r>
            <a:r>
              <a:rPr lang="en-US" sz="2000" dirty="0" smtClean="0"/>
              <a:t>on our video screen. This is simply the </a:t>
            </a:r>
            <a:r>
              <a:rPr lang="en-US" sz="2000" dirty="0" smtClean="0">
                <a:solidFill>
                  <a:srgbClr val="FF0000"/>
                </a:solidFill>
              </a:rPr>
              <a:t>rectangular area </a:t>
            </a:r>
            <a:r>
              <a:rPr lang="en-US" sz="2000" dirty="0" smtClean="0"/>
              <a:t>of the screen in which our picture will be displayed.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8/19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1497</Words>
  <Application>Microsoft Office PowerPoint</Application>
  <PresentationFormat>On-screen Show (16:9)</PresentationFormat>
  <Paragraphs>212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Computer Graphics</vt:lpstr>
      <vt:lpstr>Slide 2</vt:lpstr>
      <vt:lpstr>Overview of a graphics  system</vt:lpstr>
      <vt:lpstr>Computer Graphics                                  Software</vt:lpstr>
      <vt:lpstr>Coordinate                    Representations</vt:lpstr>
      <vt:lpstr>Graphics Functions                                     in graphics package</vt:lpstr>
      <vt:lpstr>OpenGL library</vt:lpstr>
      <vt:lpstr>Basic OpenGL Syntax</vt:lpstr>
      <vt:lpstr>Basic OpenGL Syntax</vt:lpstr>
      <vt:lpstr>Basic OpenGL Syntax</vt:lpstr>
      <vt:lpstr>Basic OpenGL Syntax</vt:lpstr>
      <vt:lpstr>Basic OpenGL Syntax</vt:lpstr>
      <vt:lpstr>Basic OpenGL Syntax</vt:lpstr>
      <vt:lpstr>Basic OpenGL Syntax</vt:lpstr>
      <vt:lpstr>Basic OpenGL Syntax</vt:lpstr>
      <vt:lpstr>Basic OpenGL Syntax</vt:lpstr>
      <vt:lpstr>Basic OpenGL Syntax</vt:lpstr>
      <vt:lpstr>Basic OpenGL Syntax</vt:lpstr>
      <vt:lpstr>Basic OpenGL Syntax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meto</cp:lastModifiedBy>
  <cp:revision>394</cp:revision>
  <dcterms:created xsi:type="dcterms:W3CDTF">2013-08-21T19:17:07Z</dcterms:created>
  <dcterms:modified xsi:type="dcterms:W3CDTF">2018-10-16T18:37:18Z</dcterms:modified>
</cp:coreProperties>
</file>